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6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0514-DE06-4414-8E39-94BA8C1A9C5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3518-D4DF-4844-B0EA-906ABF856E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0514-DE06-4414-8E39-94BA8C1A9C5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3518-D4DF-4844-B0EA-906ABF856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0514-DE06-4414-8E39-94BA8C1A9C5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3518-D4DF-4844-B0EA-906ABF856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0514-DE06-4414-8E39-94BA8C1A9C5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3518-D4DF-4844-B0EA-906ABF856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0514-DE06-4414-8E39-94BA8C1A9C5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3518-D4DF-4844-B0EA-906ABF856E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0514-DE06-4414-8E39-94BA8C1A9C5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3518-D4DF-4844-B0EA-906ABF856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0514-DE06-4414-8E39-94BA8C1A9C5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3518-D4DF-4844-B0EA-906ABF856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0514-DE06-4414-8E39-94BA8C1A9C5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3518-D4DF-4844-B0EA-906ABF856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0514-DE06-4414-8E39-94BA8C1A9C5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3518-D4DF-4844-B0EA-906ABF856E3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0514-DE06-4414-8E39-94BA8C1A9C5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3518-D4DF-4844-B0EA-906ABF856E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0514-DE06-4414-8E39-94BA8C1A9C5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3518-D4DF-4844-B0EA-906ABF856E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DAF0514-DE06-4414-8E39-94BA8C1A9C5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C33518-D4DF-4844-B0EA-906ABF856E3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err="1" smtClean="0">
                <a:solidFill>
                  <a:schemeClr val="accent2">
                    <a:lumMod val="75000"/>
                  </a:schemeClr>
                </a:solidFill>
              </a:rPr>
              <a:t>тестопластика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lepk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7" y="2132856"/>
            <a:ext cx="7617615" cy="45233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21462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Лепка как продуктивный вид </a:t>
            </a:r>
            <a:r>
              <a:rPr lang="ru-RU" dirty="0" smtClean="0"/>
              <a:t>деятельности имеют неоценимое значение </a:t>
            </a:r>
            <a:r>
              <a:rPr lang="ru-RU" b="1" dirty="0" smtClean="0"/>
              <a:t>для подготовки детей к </a:t>
            </a:r>
            <a:r>
              <a:rPr lang="ru-RU" b="1" dirty="0" smtClean="0"/>
              <a:t>школе!!!</a:t>
            </a:r>
            <a:endParaRPr lang="ru-RU" b="1" dirty="0"/>
          </a:p>
        </p:txBody>
      </p:sp>
      <p:pic>
        <p:nvPicPr>
          <p:cNvPr id="4" name="Содержимое 3" descr="ta9tajadf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666742"/>
            <a:ext cx="2918609" cy="419125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Тестопластика</a:t>
            </a:r>
            <a:r>
              <a:rPr lang="ru-RU" sz="2800" dirty="0" smtClean="0"/>
              <a:t> формирует качества, которые необходимы </a:t>
            </a:r>
            <a:r>
              <a:rPr lang="ru-RU" sz="2800" dirty="0" smtClean="0"/>
              <a:t>для последующего обучения в </a:t>
            </a:r>
            <a:r>
              <a:rPr lang="ru-RU" sz="2800" dirty="0" smtClean="0"/>
              <a:t>школе: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r>
              <a:rPr lang="ru-RU" dirty="0" smtClean="0"/>
              <a:t>умение слушать и выполнять указания </a:t>
            </a:r>
            <a:r>
              <a:rPr lang="ru-RU" dirty="0" smtClean="0"/>
              <a:t>педагога</a:t>
            </a:r>
          </a:p>
          <a:p>
            <a:r>
              <a:rPr lang="ru-RU" dirty="0" smtClean="0"/>
              <a:t>понимать и выполнять </a:t>
            </a:r>
            <a:r>
              <a:rPr lang="ru-RU" dirty="0" smtClean="0"/>
              <a:t>поставленную задачу</a:t>
            </a:r>
          </a:p>
          <a:p>
            <a:r>
              <a:rPr lang="ru-RU" dirty="0" smtClean="0"/>
              <a:t>анализировать задачу (вычисление </a:t>
            </a:r>
            <a:r>
              <a:rPr lang="ru-RU" dirty="0" smtClean="0"/>
              <a:t>формы, </a:t>
            </a:r>
            <a:r>
              <a:rPr lang="ru-RU" dirty="0" smtClean="0"/>
              <a:t>строения </a:t>
            </a:r>
            <a:r>
              <a:rPr lang="ru-RU" dirty="0" smtClean="0"/>
              <a:t>предмета, величины его </a:t>
            </a:r>
            <a:r>
              <a:rPr lang="ru-RU" dirty="0" smtClean="0"/>
              <a:t>частей), и </a:t>
            </a:r>
            <a:r>
              <a:rPr lang="ru-RU" dirty="0" smtClean="0"/>
              <a:t>выбрать нужные для ее </a:t>
            </a:r>
            <a:r>
              <a:rPr lang="ru-RU" dirty="0" smtClean="0"/>
              <a:t>решение действия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08343885_572217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6106102" cy="338697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573016"/>
            <a:ext cx="7498080" cy="30354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умение контролировать свою работу поможет ребенку и при выполнении заданий в </a:t>
            </a:r>
            <a:r>
              <a:rPr lang="ru-RU" dirty="0" smtClean="0"/>
              <a:t>школе</a:t>
            </a:r>
          </a:p>
          <a:p>
            <a:r>
              <a:rPr lang="ru-RU" dirty="0" smtClean="0"/>
              <a:t>желания учиться, стремления узнавать новое, овладевать умениями, целенаправленно и организованно </a:t>
            </a:r>
            <a:r>
              <a:rPr lang="ru-RU" dirty="0" smtClean="0"/>
              <a:t>заниматься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08343885_572217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6628785" cy="378904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077072"/>
            <a:ext cx="7962088" cy="2592288"/>
          </a:xfrm>
        </p:spPr>
        <p:txBody>
          <a:bodyPr>
            <a:noAutofit/>
          </a:bodyPr>
          <a:lstStyle/>
          <a:p>
            <a:r>
              <a:rPr lang="ru-RU" sz="3000" dirty="0" smtClean="0"/>
              <a:t> умения </a:t>
            </a:r>
            <a:r>
              <a:rPr lang="ru-RU" sz="3000" dirty="0" smtClean="0"/>
              <a:t>отказаться от того, что хочется делать (играть, гулять), и заставить себя выполнять ту деятельность, которая необходима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заниматься, готовить домашние задания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err="1" smtClean="0"/>
              <a:t>Тестопластика</a:t>
            </a:r>
            <a:r>
              <a:rPr lang="ru-RU" sz="4800" b="1" dirty="0" smtClean="0"/>
              <a:t> </a:t>
            </a:r>
            <a:r>
              <a:rPr lang="ru-RU" sz="4800" b="1" dirty="0" smtClean="0"/>
              <a:t>- не только </a:t>
            </a:r>
            <a:r>
              <a:rPr lang="ru-RU" sz="4800" b="1" dirty="0" smtClean="0"/>
              <a:t>интересно</a:t>
            </a:r>
            <a:r>
              <a:rPr lang="ru-RU" sz="4800" b="1" dirty="0" smtClean="0"/>
              <a:t>, но и полезно!!!</a:t>
            </a:r>
            <a:endParaRPr lang="ru-RU" sz="4800" b="1" dirty="0"/>
          </a:p>
        </p:txBody>
      </p:sp>
      <p:pic>
        <p:nvPicPr>
          <p:cNvPr id="6" name="Содержимое 5" descr="109230277_4453296_pod_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844824"/>
            <a:ext cx="4525888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Чем полезна лепка</a:t>
            </a:r>
            <a:endParaRPr lang="ru-RU" sz="4000" b="1" dirty="0"/>
          </a:p>
        </p:txBody>
      </p:sp>
      <p:pic>
        <p:nvPicPr>
          <p:cNvPr id="6" name="Рисунок 5" descr="12595070477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4521856" cy="458606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все дети очень любят лепить и используют для этого все подходящие материалы — от песка на детской площадке до теста для маминого </a:t>
            </a:r>
            <a:r>
              <a:rPr lang="ru-RU" dirty="0" smtClean="0"/>
              <a:t>печенья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это не только увлекательное, но и </a:t>
            </a:r>
            <a:r>
              <a:rPr lang="ru-RU" dirty="0" smtClean="0"/>
              <a:t>полезное!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Польза </a:t>
            </a:r>
            <a:r>
              <a:rPr lang="ru-RU" dirty="0" smtClean="0"/>
              <a:t>для родителей очевидна: ребенок в течение длительного времени занят делом, не носится, не бесится, не смотрит в </a:t>
            </a:r>
            <a:r>
              <a:rPr lang="ru-RU" dirty="0" smtClean="0"/>
              <a:t>планшет </a:t>
            </a:r>
            <a:r>
              <a:rPr lang="ru-RU" dirty="0" smtClean="0"/>
              <a:t>и не рисует на обоях. </a:t>
            </a:r>
            <a:endParaRPr lang="ru-RU" dirty="0"/>
          </a:p>
        </p:txBody>
      </p:sp>
      <p:pic>
        <p:nvPicPr>
          <p:cNvPr id="9" name="Содержимое 8" descr="deti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57837" y="1524000"/>
            <a:ext cx="3095625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Польза для детей гораздо </a:t>
            </a:r>
            <a:r>
              <a:rPr lang="ru-RU" dirty="0" smtClean="0"/>
              <a:t>существенней!</a:t>
            </a:r>
            <a:endParaRPr lang="ru-RU" dirty="0"/>
          </a:p>
        </p:txBody>
      </p:sp>
      <p:pic>
        <p:nvPicPr>
          <p:cNvPr id="7" name="Содержимое 6" descr="f7623ebfb2294d5d1c30029161be83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6847087" cy="4763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умственного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• Когда ребенок разминает пластилин (или другой материал) в руках, создает из него детали разных форм, присоединяет их друг к другу, сплющивает, вытягивает, развивается мелкая моторика рук. Научно доказано, что она напрямую влияет на </a:t>
            </a:r>
            <a:r>
              <a:rPr lang="ru-RU" sz="4000" b="1" dirty="0" smtClean="0">
                <a:solidFill>
                  <a:srgbClr val="C00000"/>
                </a:solidFill>
              </a:rPr>
              <a:t>развитие речи малыша, координацию движений, память и логическое мышление.</a:t>
            </a:r>
          </a:p>
          <a:p>
            <a:endParaRPr lang="ru-RU" dirty="0" smtClean="0"/>
          </a:p>
          <a:p>
            <a:r>
              <a:rPr lang="ru-RU" dirty="0" smtClean="0"/>
              <a:t>• Когда ребенок концентрируется на своем занятии, он учится </a:t>
            </a:r>
            <a:r>
              <a:rPr lang="ru-RU" sz="4000" b="1" dirty="0" smtClean="0">
                <a:solidFill>
                  <a:srgbClr val="C00000"/>
                </a:solidFill>
              </a:rPr>
              <a:t>терпению и усидчивости.</a:t>
            </a:r>
          </a:p>
          <a:p>
            <a:endParaRPr lang="ru-RU" dirty="0" smtClean="0"/>
          </a:p>
          <a:p>
            <a:r>
              <a:rPr lang="ru-RU" dirty="0" smtClean="0"/>
              <a:t>• Когда он создает из стандартных кусочков пластилина новые формы или смешивает цвета</a:t>
            </a:r>
            <a:r>
              <a:rPr lang="ru-RU" sz="4000" b="1" dirty="0" smtClean="0">
                <a:solidFill>
                  <a:srgbClr val="C00000"/>
                </a:solidFill>
              </a:rPr>
              <a:t>, развивается образное, абстрактное и логическое мышление, проявляются творческие способности.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• </a:t>
            </a:r>
            <a:r>
              <a:rPr lang="ru-RU" sz="2400" dirty="0" smtClean="0"/>
              <a:t>Когда малыш двумя руками катает шарик или колбаску, у него работают оба полушария мозга, укрепляются межполушарные связи, что, в свою очередь, </a:t>
            </a:r>
            <a:r>
              <a:rPr lang="ru-RU" sz="2900" b="1" dirty="0" smtClean="0">
                <a:solidFill>
                  <a:srgbClr val="C00000"/>
                </a:solidFill>
              </a:rPr>
              <a:t>способствует развитию внимания и </a:t>
            </a:r>
            <a:r>
              <a:rPr lang="ru-RU" sz="2900" b="1" dirty="0" err="1" smtClean="0">
                <a:solidFill>
                  <a:srgbClr val="C00000"/>
                </a:solidFill>
              </a:rPr>
              <a:t>саморегуляции</a:t>
            </a:r>
            <a:r>
              <a:rPr lang="ru-RU" sz="29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/>
              <a:t>• </a:t>
            </a:r>
            <a:r>
              <a:rPr lang="ru-RU" sz="2400" dirty="0" smtClean="0"/>
              <a:t>Лепка по образцу </a:t>
            </a:r>
            <a:r>
              <a:rPr lang="ru-RU" sz="2700" b="1" dirty="0" smtClean="0">
                <a:solidFill>
                  <a:srgbClr val="C00000"/>
                </a:solidFill>
              </a:rPr>
              <a:t>развивает память, способность сопоставлять факты и образы, логическое мышление, терпение, умение собраться, сосредоточиться, довести начатое до конца и оценить полученный результат, сравнив его с оригиналом.</a:t>
            </a:r>
          </a:p>
          <a:p>
            <a:endParaRPr lang="ru-RU" dirty="0" smtClean="0"/>
          </a:p>
          <a:p>
            <a:r>
              <a:rPr lang="ru-RU" sz="2400" dirty="0" smtClean="0"/>
              <a:t>• Когда ребенок лепит то, что сам придумал</a:t>
            </a:r>
            <a:r>
              <a:rPr lang="ru-RU" dirty="0" smtClean="0"/>
              <a:t>, </a:t>
            </a:r>
            <a:r>
              <a:rPr lang="ru-RU" sz="2700" b="1" dirty="0" smtClean="0">
                <a:solidFill>
                  <a:srgbClr val="C00000"/>
                </a:solidFill>
              </a:rPr>
              <a:t>развивается воображение, творческие способности и образное мышление.</a:t>
            </a:r>
            <a:endParaRPr lang="ru-RU" sz="27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здоровья и эмоционального состояния</a:t>
            </a:r>
            <a:endParaRPr lang="ru-RU" dirty="0"/>
          </a:p>
        </p:txBody>
      </p:sp>
      <p:pic>
        <p:nvPicPr>
          <p:cNvPr id="6" name="Содержимое 5" descr="baby_protected_by_blue_butterfli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5278503" cy="403244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Занятия лепкой благотворно влияют на нервную систему, психическое и эмоциональное состояние малыша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3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Регулярные занятия спокойными играми способствуют нормализации сна и понижению чрезмерной активности, уменьшают возбудимость и раздражительность.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260648"/>
            <a:ext cx="792088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Лепка помогает ребенку выразить свои эмоции (в том числе негативные) в социально приемлемой манере, справиться с болью, злостью, гневом, тревогой.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12" name="Содержимое 11" descr="lepka-dlya-detej-8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7691446" cy="3557294"/>
          </a:xfrm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1043608" y="5733256"/>
            <a:ext cx="7848872" cy="8914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Лепка помогает принять существующий мир и свыкнуться с его несовершенством.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Для развития личности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196752"/>
            <a:ext cx="3657600" cy="54006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3200" b="1" dirty="0" err="1" smtClean="0">
                <a:solidFill>
                  <a:srgbClr val="30764B"/>
                </a:solidFill>
              </a:rPr>
              <a:t>Тестопластика</a:t>
            </a:r>
            <a:r>
              <a:rPr lang="ru-RU" sz="3200" b="1" dirty="0" smtClean="0">
                <a:solidFill>
                  <a:srgbClr val="30764B"/>
                </a:solidFill>
              </a:rPr>
              <a:t> развивает </a:t>
            </a:r>
            <a:r>
              <a:rPr lang="ru-RU" sz="4000" b="1" dirty="0" smtClean="0">
                <a:solidFill>
                  <a:srgbClr val="30764B"/>
                </a:solidFill>
              </a:rPr>
              <a:t>целеустремленность, усидчивость и </a:t>
            </a:r>
            <a:r>
              <a:rPr lang="ru-RU" sz="4000" b="1" dirty="0" smtClean="0">
                <a:solidFill>
                  <a:srgbClr val="30764B"/>
                </a:solidFill>
              </a:rPr>
              <a:t>аккуратность</a:t>
            </a:r>
            <a:endParaRPr lang="ru-RU" sz="4000" b="1" dirty="0" smtClean="0">
              <a:solidFill>
                <a:srgbClr val="30764B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30764B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30764B"/>
              </a:solidFill>
            </a:endParaRPr>
          </a:p>
          <a:p>
            <a:r>
              <a:rPr lang="ru-RU" sz="3200" b="1" dirty="0" smtClean="0">
                <a:solidFill>
                  <a:srgbClr val="30764B"/>
                </a:solidFill>
              </a:rPr>
              <a:t>• Работа с материалом, которому при желании можно придать любую </a:t>
            </a:r>
            <a:r>
              <a:rPr lang="ru-RU" sz="3200" b="1" dirty="0" smtClean="0">
                <a:solidFill>
                  <a:srgbClr val="30764B"/>
                </a:solidFill>
              </a:rPr>
              <a:t>форму развивает </a:t>
            </a:r>
            <a:r>
              <a:rPr lang="ru-RU" sz="3200" b="1" dirty="0" smtClean="0">
                <a:solidFill>
                  <a:srgbClr val="30764B"/>
                </a:solidFill>
              </a:rPr>
              <a:t>у ребенка </a:t>
            </a:r>
            <a:r>
              <a:rPr lang="ru-RU" sz="4000" b="1" dirty="0" smtClean="0">
                <a:solidFill>
                  <a:srgbClr val="30764B"/>
                </a:solidFill>
              </a:rPr>
              <a:t>уверенность в собственных силах, ответственность и </a:t>
            </a:r>
            <a:r>
              <a:rPr lang="ru-RU" sz="4000" b="1" dirty="0" smtClean="0">
                <a:solidFill>
                  <a:srgbClr val="30764B"/>
                </a:solidFill>
              </a:rPr>
              <a:t>любознательность</a:t>
            </a:r>
            <a:endParaRPr lang="ru-RU" sz="4000" dirty="0" smtClean="0">
              <a:solidFill>
                <a:srgbClr val="30764B"/>
              </a:solidFill>
            </a:endParaRPr>
          </a:p>
        </p:txBody>
      </p:sp>
      <p:pic>
        <p:nvPicPr>
          <p:cNvPr id="5" name="Содержимое 4" descr="dc0f553453df72a13aad0327e98c0e5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93454" y="1628800"/>
            <a:ext cx="4640996" cy="367563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</TotalTime>
  <Words>490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тестопластика</vt:lpstr>
      <vt:lpstr>Чем полезна лепка</vt:lpstr>
      <vt:lpstr>Занятие это не только увлекательное, но и полезное!</vt:lpstr>
      <vt:lpstr>Польза для детей гораздо существенней!</vt:lpstr>
      <vt:lpstr>Для умственного развития</vt:lpstr>
      <vt:lpstr>Слайд 6</vt:lpstr>
      <vt:lpstr>Для здоровья и эмоционального состояния</vt:lpstr>
      <vt:lpstr>Слайд 8</vt:lpstr>
      <vt:lpstr>Для развития личности</vt:lpstr>
      <vt:lpstr>Лепка как продуктивный вид деятельности имеют неоценимое значение для подготовки детей к школе!!!</vt:lpstr>
      <vt:lpstr>Тестопластика формирует качества, которые необходимы для последующего обучения в школе: </vt:lpstr>
      <vt:lpstr>Слайд 12</vt:lpstr>
      <vt:lpstr>Слайд 13</vt:lpstr>
      <vt:lpstr>Тестопластика - не только интересно, но и полезно!!!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тестопластика</dc:title>
  <dc:creator>1</dc:creator>
  <cp:lastModifiedBy>1</cp:lastModifiedBy>
  <cp:revision>11</cp:revision>
  <dcterms:created xsi:type="dcterms:W3CDTF">2017-10-19T07:34:00Z</dcterms:created>
  <dcterms:modified xsi:type="dcterms:W3CDTF">2017-10-19T09:16:15Z</dcterms:modified>
</cp:coreProperties>
</file>